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6" r:id="rId4"/>
    <p:sldId id="267" r:id="rId5"/>
    <p:sldId id="262" r:id="rId6"/>
    <p:sldId id="264" r:id="rId7"/>
    <p:sldId id="268" r:id="rId8"/>
    <p:sldId id="263" r:id="rId9"/>
    <p:sldId id="265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9ED7"/>
    <a:srgbClr val="89B728"/>
    <a:srgbClr val="565655"/>
    <a:srgbClr val="1F70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21B4-41B4-4692-902B-0DFD21C469F1}" type="datetimeFigureOut">
              <a:rPr lang="pt-BR" smtClean="0"/>
              <a:t>27/06/2022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E4D76-1959-4E27-A20B-A362C41BD3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7617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21B4-41B4-4692-902B-0DFD21C469F1}" type="datetimeFigureOut">
              <a:rPr lang="pt-BR" smtClean="0"/>
              <a:t>27/06/2022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E4D76-1959-4E27-A20B-A362C41BD3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242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21B4-41B4-4692-902B-0DFD21C469F1}" type="datetimeFigureOut">
              <a:rPr lang="pt-BR" smtClean="0"/>
              <a:t>27/06/2022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E4D76-1959-4E27-A20B-A362C41BD3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1733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21B4-41B4-4692-902B-0DFD21C469F1}" type="datetimeFigureOut">
              <a:rPr lang="pt-BR" smtClean="0"/>
              <a:t>27/06/2022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E4D76-1959-4E27-A20B-A362C41BD3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9470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21B4-41B4-4692-902B-0DFD21C469F1}" type="datetimeFigureOut">
              <a:rPr lang="pt-BR" smtClean="0"/>
              <a:t>27/06/2022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E4D76-1959-4E27-A20B-A362C41BD3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471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21B4-41B4-4692-902B-0DFD21C469F1}" type="datetimeFigureOut">
              <a:rPr lang="pt-BR" smtClean="0"/>
              <a:t>27/06/2022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E4D76-1959-4E27-A20B-A362C41BD3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247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21B4-41B4-4692-902B-0DFD21C469F1}" type="datetimeFigureOut">
              <a:rPr lang="pt-BR" smtClean="0"/>
              <a:t>27/06/2022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E4D76-1959-4E27-A20B-A362C41BD3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464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21B4-41B4-4692-902B-0DFD21C469F1}" type="datetimeFigureOut">
              <a:rPr lang="pt-BR" smtClean="0"/>
              <a:t>27/06/2022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E4D76-1959-4E27-A20B-A362C41BD3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09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21B4-41B4-4692-902B-0DFD21C469F1}" type="datetimeFigureOut">
              <a:rPr lang="pt-BR" smtClean="0"/>
              <a:t>27/06/2022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E4D76-1959-4E27-A20B-A362C41BD3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108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21B4-41B4-4692-902B-0DFD21C469F1}" type="datetimeFigureOut">
              <a:rPr lang="pt-BR" smtClean="0"/>
              <a:t>27/06/2022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E4D76-1959-4E27-A20B-A362C41BD3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8498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521B4-41B4-4692-902B-0DFD21C469F1}" type="datetimeFigureOut">
              <a:rPr lang="pt-BR" smtClean="0"/>
              <a:t>27/06/2022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E4D76-1959-4E27-A20B-A362C41BD3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4589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521B4-41B4-4692-902B-0DFD21C469F1}" type="datetimeFigureOut">
              <a:rPr lang="pt-BR" smtClean="0"/>
              <a:t>27/06/2022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E4D76-1959-4E27-A20B-A362C41BD3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79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8" t="-400" r="14468" b="121"/>
          <a:stretch/>
        </p:blipFill>
        <p:spPr>
          <a:xfrm rot="5400000">
            <a:off x="2611174" y="-2722827"/>
            <a:ext cx="6834044" cy="12327612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4828674" y="5629274"/>
            <a:ext cx="2534652" cy="1056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807" y="5745678"/>
            <a:ext cx="2048088" cy="767328"/>
          </a:xfrm>
        </p:spPr>
      </p:pic>
      <p:grpSp>
        <p:nvGrpSpPr>
          <p:cNvPr id="12" name="Agrupar 11"/>
          <p:cNvGrpSpPr/>
          <p:nvPr/>
        </p:nvGrpSpPr>
        <p:grpSpPr>
          <a:xfrm>
            <a:off x="3854472" y="2260521"/>
            <a:ext cx="4474757" cy="2317907"/>
            <a:chOff x="3854473" y="-111344"/>
            <a:chExt cx="4474757" cy="2317907"/>
          </a:xfrm>
        </p:grpSpPr>
        <p:sp>
          <p:nvSpPr>
            <p:cNvPr id="10" name="Retângulo 9"/>
            <p:cNvSpPr/>
            <p:nvPr/>
          </p:nvSpPr>
          <p:spPr>
            <a:xfrm>
              <a:off x="3854473" y="-111344"/>
              <a:ext cx="4474757" cy="2317907"/>
            </a:xfrm>
            <a:prstGeom prst="rect">
              <a:avLst/>
            </a:prstGeom>
            <a:solidFill>
              <a:schemeClr val="bg1"/>
            </a:solidFill>
            <a:ln w="3175" cmpd="dbl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Retângulo 10"/>
            <p:cNvSpPr/>
            <p:nvPr/>
          </p:nvSpPr>
          <p:spPr>
            <a:xfrm>
              <a:off x="3897005" y="-67101"/>
              <a:ext cx="4396392" cy="2232000"/>
            </a:xfrm>
            <a:prstGeom prst="rect">
              <a:avLst/>
            </a:prstGeom>
            <a:solidFill>
              <a:schemeClr val="bg1"/>
            </a:solidFill>
            <a:ln w="9525" cmpd="sng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44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3" name="Retângulo 12"/>
          <p:cNvSpPr/>
          <p:nvPr/>
        </p:nvSpPr>
        <p:spPr>
          <a:xfrm>
            <a:off x="4049349" y="2553338"/>
            <a:ext cx="4085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chemeClr val="bg2">
                    <a:lumMod val="50000"/>
                  </a:schemeClr>
                </a:solidFill>
              </a:rPr>
              <a:t>ALEMS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4077499" y="3322823"/>
            <a:ext cx="408500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200" spc="-150" dirty="0">
                <a:solidFill>
                  <a:schemeClr val="accent1">
                    <a:lumMod val="75000"/>
                  </a:schemeClr>
                </a:solidFill>
              </a:rPr>
              <a:t>Eficiência – Transparência - Inovação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4049349" y="4027355"/>
            <a:ext cx="40850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solidFill>
                  <a:srgbClr val="92D050"/>
                </a:solidFill>
              </a:rPr>
              <a:t>GERÊNCIA DE SITE E MÍDIAS SOCIAIS</a:t>
            </a:r>
          </a:p>
        </p:txBody>
      </p:sp>
    </p:spTree>
    <p:extLst>
      <p:ext uri="{BB962C8B-B14F-4D97-AF65-F5344CB8AC3E}">
        <p14:creationId xmlns:p14="http://schemas.microsoft.com/office/powerpoint/2010/main" val="2764307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51FC2407-AD82-2FF8-246A-AAD75CC637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8" t="-400" r="14468" b="121"/>
          <a:stretch/>
        </p:blipFill>
        <p:spPr>
          <a:xfrm rot="5400000">
            <a:off x="2657475" y="-2657475"/>
            <a:ext cx="6877050" cy="12192000"/>
          </a:xfrm>
          <a:prstGeom prst="rect">
            <a:avLst/>
          </a:prstGeom>
        </p:spPr>
      </p:pic>
      <p:grpSp>
        <p:nvGrpSpPr>
          <p:cNvPr id="8" name="Agrupar 7"/>
          <p:cNvGrpSpPr/>
          <p:nvPr/>
        </p:nvGrpSpPr>
        <p:grpSpPr>
          <a:xfrm>
            <a:off x="3002157" y="2039383"/>
            <a:ext cx="9189843" cy="575238"/>
            <a:chOff x="3002157" y="2705100"/>
            <a:chExt cx="11791950" cy="1066800"/>
          </a:xfrm>
        </p:grpSpPr>
        <p:sp>
          <p:nvSpPr>
            <p:cNvPr id="5" name="Retângulo Arredondado 4"/>
            <p:cNvSpPr/>
            <p:nvPr/>
          </p:nvSpPr>
          <p:spPr>
            <a:xfrm>
              <a:off x="3002157" y="2705100"/>
              <a:ext cx="11791950" cy="1066800"/>
            </a:xfrm>
            <a:prstGeom prst="roundRect">
              <a:avLst/>
            </a:prstGeom>
            <a:solidFill>
              <a:srgbClr val="1F70A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>
                <a:solidFill>
                  <a:srgbClr val="1F70AE"/>
                </a:solidFill>
              </a:endParaRPr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3287908" y="2982009"/>
              <a:ext cx="85544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t-BR" sz="3600" b="1" cap="all" spc="300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CaixaDeTexto 6"/>
          <p:cNvSpPr txBox="1"/>
          <p:nvPr/>
        </p:nvSpPr>
        <p:spPr>
          <a:xfrm>
            <a:off x="3287908" y="2856616"/>
            <a:ext cx="8275442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baseline="30000" dirty="0">
                <a:solidFill>
                  <a:schemeClr val="bg2">
                    <a:lumMod val="50000"/>
                  </a:schemeClr>
                </a:solidFill>
              </a:rPr>
              <a:t>A </a:t>
            </a:r>
            <a:r>
              <a:rPr lang="pt-BR" sz="3200" b="1" baseline="30000" dirty="0">
                <a:solidFill>
                  <a:srgbClr val="089ED7"/>
                </a:solidFill>
              </a:rPr>
              <a:t>Gerência de Site e Mídias Sociais </a:t>
            </a:r>
            <a:r>
              <a:rPr lang="pt-BR" sz="3200" baseline="30000" dirty="0">
                <a:solidFill>
                  <a:schemeClr val="bg2">
                    <a:lumMod val="50000"/>
                  </a:schemeClr>
                </a:solidFill>
              </a:rPr>
              <a:t>é uma das três gerências que compõem a </a:t>
            </a:r>
            <a:r>
              <a:rPr lang="pt-BR" sz="3200" b="1" baseline="30000" dirty="0">
                <a:solidFill>
                  <a:srgbClr val="089ED7"/>
                </a:solidFill>
              </a:rPr>
              <a:t>Secretaria de Comunicação Institucional </a:t>
            </a:r>
            <a:r>
              <a:rPr lang="pt-BR" sz="3200" baseline="30000" dirty="0">
                <a:solidFill>
                  <a:schemeClr val="bg2">
                    <a:lumMod val="50000"/>
                  </a:schemeClr>
                </a:solidFill>
              </a:rPr>
              <a:t>da Casa de Leis. Estão sob a responsabilidade do setor áreas do </a:t>
            </a:r>
            <a:r>
              <a:rPr lang="pt-BR" sz="3200" b="1" baseline="30000" dirty="0">
                <a:solidFill>
                  <a:srgbClr val="089ED7"/>
                </a:solidFill>
              </a:rPr>
              <a:t>Site Institucional</a:t>
            </a:r>
            <a:r>
              <a:rPr lang="pt-BR" sz="3200" baseline="30000" dirty="0">
                <a:solidFill>
                  <a:schemeClr val="bg2">
                    <a:lumMod val="50000"/>
                  </a:schemeClr>
                </a:solidFill>
              </a:rPr>
              <a:t> da Assembleia Legislativa e a gestão das contas das </a:t>
            </a:r>
            <a:r>
              <a:rPr lang="pt-BR" sz="3200" b="1" baseline="30000" dirty="0">
                <a:solidFill>
                  <a:srgbClr val="089ED7"/>
                </a:solidFill>
              </a:rPr>
              <a:t>Mídias Sociais</a:t>
            </a:r>
            <a:r>
              <a:rPr lang="pt-BR" sz="3200" baseline="30000" dirty="0">
                <a:solidFill>
                  <a:schemeClr val="bg2">
                    <a:lumMod val="50000"/>
                  </a:schemeClr>
                </a:solidFill>
              </a:rPr>
              <a:t> oficiais. </a:t>
            </a:r>
          </a:p>
          <a:p>
            <a:pPr algn="just"/>
            <a:endParaRPr lang="pt-BR" sz="3200" baseline="30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474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6F31F0D3-4B59-7F0D-DEE7-E3CCBE4B6E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8" t="-400" r="14468" b="121"/>
          <a:stretch/>
        </p:blipFill>
        <p:spPr>
          <a:xfrm rot="5400000">
            <a:off x="2657475" y="-2626225"/>
            <a:ext cx="6877050" cy="121920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938159" y="1202825"/>
            <a:ext cx="9029700" cy="4533900"/>
          </a:xfrm>
          <a:prstGeom prst="rect">
            <a:avLst/>
          </a:prstGeom>
          <a:noFill/>
          <a:ln w="22225">
            <a:solidFill>
              <a:srgbClr val="89B72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224141" y="1438275"/>
            <a:ext cx="51000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600" b="1" cap="all" dirty="0">
                <a:solidFill>
                  <a:srgbClr val="89B728"/>
                </a:solidFill>
              </a:rPr>
              <a:t>site</a:t>
            </a:r>
          </a:p>
        </p:txBody>
      </p:sp>
      <p:sp>
        <p:nvSpPr>
          <p:cNvPr id="12" name="Elipse 11"/>
          <p:cNvSpPr/>
          <p:nvPr/>
        </p:nvSpPr>
        <p:spPr>
          <a:xfrm>
            <a:off x="1791021" y="1627638"/>
            <a:ext cx="266822" cy="266672"/>
          </a:xfrm>
          <a:prstGeom prst="ellipse">
            <a:avLst/>
          </a:prstGeom>
          <a:solidFill>
            <a:srgbClr val="89B7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057958" y="2084606"/>
            <a:ext cx="6872288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400" dirty="0"/>
              <a:t>Agência de Notícias.</a:t>
            </a:r>
          </a:p>
          <a:p>
            <a:r>
              <a:rPr lang="pt-BR" sz="2400" dirty="0"/>
              <a:t>Banco de Imagens.</a:t>
            </a:r>
          </a:p>
          <a:p>
            <a:r>
              <a:rPr lang="pt-BR" sz="2400" dirty="0"/>
              <a:t>História.</a:t>
            </a:r>
          </a:p>
          <a:p>
            <a:r>
              <a:rPr lang="pt-BR" sz="2400" dirty="0"/>
              <a:t>Nossa Casa de Leis.</a:t>
            </a:r>
          </a:p>
          <a:p>
            <a:r>
              <a:rPr lang="pt-BR" sz="2400" dirty="0"/>
              <a:t>Especiais (matérias, páginas e livros digitais).</a:t>
            </a:r>
          </a:p>
          <a:p>
            <a:r>
              <a:rPr lang="pt-BR" sz="2400" dirty="0"/>
              <a:t>Frentes Parlamentares. Comissões. Intranet (áreas).</a:t>
            </a:r>
          </a:p>
          <a:p>
            <a:r>
              <a:rPr lang="pt-BR" sz="2400" dirty="0"/>
              <a:t>Newsletter Ação ALEMS.</a:t>
            </a:r>
          </a:p>
        </p:txBody>
      </p:sp>
      <p:cxnSp>
        <p:nvCxnSpPr>
          <p:cNvPr id="23" name="Conector Angulado 22"/>
          <p:cNvCxnSpPr/>
          <p:nvPr/>
        </p:nvCxnSpPr>
        <p:spPr>
          <a:xfrm flipV="1">
            <a:off x="2366962" y="5034721"/>
            <a:ext cx="6872288" cy="523221"/>
          </a:xfrm>
          <a:prstGeom prst="bentConnector3">
            <a:avLst>
              <a:gd name="adj1" fmla="val 100173"/>
            </a:avLst>
          </a:prstGeom>
          <a:ln>
            <a:solidFill>
              <a:schemeClr val="accent6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505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E93D443-C089-B433-A0A6-5F04B840C2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8" t="-400" r="14468" b="121"/>
          <a:stretch/>
        </p:blipFill>
        <p:spPr>
          <a:xfrm rot="5400000">
            <a:off x="3023863" y="-2657475"/>
            <a:ext cx="6877050" cy="121920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409700" y="1228725"/>
            <a:ext cx="9029700" cy="4533900"/>
          </a:xfrm>
          <a:prstGeom prst="rect">
            <a:avLst/>
          </a:prstGeom>
          <a:noFill/>
          <a:ln w="22225">
            <a:solidFill>
              <a:srgbClr val="89B72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224140" y="1438275"/>
            <a:ext cx="734883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600" b="1" cap="all" dirty="0">
                <a:solidFill>
                  <a:srgbClr val="89B728"/>
                </a:solidFill>
              </a:rPr>
              <a:t>Mídias Sociais – 100% orgânico</a:t>
            </a:r>
          </a:p>
        </p:txBody>
      </p:sp>
      <p:sp>
        <p:nvSpPr>
          <p:cNvPr id="12" name="Elipse 11"/>
          <p:cNvSpPr/>
          <p:nvPr/>
        </p:nvSpPr>
        <p:spPr>
          <a:xfrm>
            <a:off x="1791021" y="1627638"/>
            <a:ext cx="266822" cy="266672"/>
          </a:xfrm>
          <a:prstGeom prst="ellipse">
            <a:avLst/>
          </a:prstGeom>
          <a:solidFill>
            <a:srgbClr val="89B7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057958" y="2084606"/>
            <a:ext cx="7767080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400" dirty="0"/>
              <a:t>Facebook.</a:t>
            </a:r>
          </a:p>
          <a:p>
            <a:r>
              <a:rPr lang="pt-BR" sz="2400" dirty="0"/>
              <a:t>Flickr.</a:t>
            </a:r>
          </a:p>
          <a:p>
            <a:r>
              <a:rPr lang="pt-BR" sz="2400" dirty="0"/>
              <a:t>Instagram.</a:t>
            </a:r>
          </a:p>
          <a:p>
            <a:r>
              <a:rPr lang="pt-BR" sz="2400" dirty="0"/>
              <a:t>Twitter.</a:t>
            </a:r>
          </a:p>
          <a:p>
            <a:r>
              <a:rPr lang="pt-BR" sz="2400" dirty="0"/>
              <a:t>WhatsApp.</a:t>
            </a:r>
          </a:p>
          <a:p>
            <a:r>
              <a:rPr lang="pt-BR" sz="2400" dirty="0"/>
              <a:t>Spotify (Podcast Falando da Casa)/Parceria Rádio ALEMS.</a:t>
            </a:r>
          </a:p>
          <a:p>
            <a:r>
              <a:rPr lang="pt-BR" sz="2400" dirty="0"/>
              <a:t>YouTube/Gestão TV ALEMS. </a:t>
            </a:r>
          </a:p>
          <a:p>
            <a:r>
              <a:rPr lang="pt-BR" sz="2400" dirty="0"/>
              <a:t>APP (a ser reformulado). </a:t>
            </a:r>
          </a:p>
        </p:txBody>
      </p:sp>
      <p:cxnSp>
        <p:nvCxnSpPr>
          <p:cNvPr id="23" name="Conector Angulado 22"/>
          <p:cNvCxnSpPr/>
          <p:nvPr/>
        </p:nvCxnSpPr>
        <p:spPr>
          <a:xfrm flipV="1">
            <a:off x="2366962" y="5034721"/>
            <a:ext cx="6872288" cy="523221"/>
          </a:xfrm>
          <a:prstGeom prst="bentConnector3">
            <a:avLst>
              <a:gd name="adj1" fmla="val 100173"/>
            </a:avLst>
          </a:prstGeom>
          <a:ln>
            <a:solidFill>
              <a:schemeClr val="accent6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930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409700" y="1228725"/>
            <a:ext cx="9029700" cy="4533900"/>
          </a:xfrm>
          <a:prstGeom prst="rect">
            <a:avLst/>
          </a:prstGeom>
          <a:noFill/>
          <a:ln w="22225">
            <a:solidFill>
              <a:srgbClr val="089ED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2224141" y="1438275"/>
            <a:ext cx="51000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600" b="1" cap="all" dirty="0">
                <a:solidFill>
                  <a:srgbClr val="089ED7"/>
                </a:solidFill>
              </a:rPr>
              <a:t>Site e mídias sociais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924432" y="3409809"/>
            <a:ext cx="2772583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cap="all" dirty="0">
                <a:solidFill>
                  <a:srgbClr val="089ED7"/>
                </a:solidFill>
              </a:rPr>
              <a:t>1,4 milhão </a:t>
            </a:r>
            <a:r>
              <a:rPr lang="pt-BR" sz="3200" b="1" cap="all" dirty="0">
                <a:solidFill>
                  <a:srgbClr val="89B728"/>
                </a:solidFill>
              </a:rPr>
              <a:t> </a:t>
            </a:r>
            <a:r>
              <a:rPr lang="pt-BR" sz="2800" dirty="0">
                <a:solidFill>
                  <a:schemeClr val="bg1">
                    <a:lumMod val="65000"/>
                  </a:schemeClr>
                </a:solidFill>
              </a:rPr>
              <a:t>páginas vistas 2019-2020</a:t>
            </a:r>
          </a:p>
        </p:txBody>
      </p:sp>
      <p:sp>
        <p:nvSpPr>
          <p:cNvPr id="7" name="Elipse 6"/>
          <p:cNvSpPr/>
          <p:nvPr/>
        </p:nvSpPr>
        <p:spPr>
          <a:xfrm>
            <a:off x="1791021" y="1627638"/>
            <a:ext cx="266822" cy="266672"/>
          </a:xfrm>
          <a:prstGeom prst="ellipse">
            <a:avLst/>
          </a:prstGeom>
          <a:solidFill>
            <a:srgbClr val="089E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89ED7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788956" y="2201697"/>
            <a:ext cx="115601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>
                    <a:lumMod val="65000"/>
                  </a:schemeClr>
                </a:solidFill>
              </a:rPr>
              <a:t>2021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2750740" y="2113113"/>
            <a:ext cx="3781777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cap="all" dirty="0">
                <a:solidFill>
                  <a:srgbClr val="089ED7"/>
                </a:solidFill>
              </a:rPr>
              <a:t> </a:t>
            </a:r>
            <a:r>
              <a:rPr lang="pt-BR" sz="2800" b="1" cap="all" dirty="0">
                <a:solidFill>
                  <a:srgbClr val="089ED7"/>
                </a:solidFill>
              </a:rPr>
              <a:t>600 mil acessos.</a:t>
            </a:r>
          </a:p>
          <a:p>
            <a:r>
              <a:rPr lang="pt-BR" sz="2800" b="1" cap="all" dirty="0">
                <a:solidFill>
                  <a:srgbClr val="089ED7"/>
                </a:solidFill>
              </a:rPr>
              <a:t> 86 mil interações.</a:t>
            </a:r>
            <a:endParaRPr lang="pt-BR" sz="2800" dirty="0">
              <a:solidFill>
                <a:srgbClr val="089ED7"/>
              </a:solidFill>
            </a:endParaRPr>
          </a:p>
        </p:txBody>
      </p:sp>
      <p:cxnSp>
        <p:nvCxnSpPr>
          <p:cNvPr id="16" name="Conector Angulado 15"/>
          <p:cNvCxnSpPr/>
          <p:nvPr/>
        </p:nvCxnSpPr>
        <p:spPr>
          <a:xfrm flipV="1">
            <a:off x="2366962" y="5034721"/>
            <a:ext cx="6872288" cy="523221"/>
          </a:xfrm>
          <a:prstGeom prst="bentConnector3">
            <a:avLst>
              <a:gd name="adj1" fmla="val 100173"/>
            </a:avLst>
          </a:prstGeom>
          <a:ln>
            <a:solidFill>
              <a:srgbClr val="089ED7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288ABAD5-9AD2-7FE6-D985-3C6FC6A33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046" y="1438275"/>
            <a:ext cx="2769941" cy="352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229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409700" y="1228725"/>
            <a:ext cx="9029700" cy="4533900"/>
          </a:xfrm>
          <a:prstGeom prst="rect">
            <a:avLst/>
          </a:prstGeom>
          <a:noFill/>
          <a:ln w="22225">
            <a:solidFill>
              <a:srgbClr val="089ED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2224139" y="1438275"/>
            <a:ext cx="51000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600" b="1" cap="all" dirty="0">
                <a:solidFill>
                  <a:srgbClr val="089ED7"/>
                </a:solidFill>
              </a:rPr>
              <a:t>É do sul!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250267" y="2294156"/>
            <a:ext cx="442956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cap="all" dirty="0">
                <a:solidFill>
                  <a:srgbClr val="089ED7"/>
                </a:solidFill>
              </a:rPr>
              <a:t>18.116 Visualizações </a:t>
            </a:r>
            <a:endParaRPr lang="pt-BR" sz="2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Elipse 6"/>
          <p:cNvSpPr/>
          <p:nvPr/>
        </p:nvSpPr>
        <p:spPr>
          <a:xfrm>
            <a:off x="1791021" y="1627638"/>
            <a:ext cx="266822" cy="266672"/>
          </a:xfrm>
          <a:prstGeom prst="ellipse">
            <a:avLst/>
          </a:prstGeom>
          <a:solidFill>
            <a:srgbClr val="089E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89ED7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224139" y="2751356"/>
            <a:ext cx="457177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65000"/>
                  </a:schemeClr>
                </a:solidFill>
              </a:rPr>
              <a:t>@assembleiams</a:t>
            </a:r>
            <a:br>
              <a:rPr lang="pt-BR" sz="24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pt-BR" sz="2400" dirty="0">
                <a:solidFill>
                  <a:schemeClr val="bg1">
                    <a:lumMod val="65000"/>
                  </a:schemeClr>
                </a:solidFill>
              </a:rPr>
              <a:t>Postado dia 24/06/22</a:t>
            </a:r>
            <a:endParaRPr lang="pt-BR" sz="24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2243642" y="3980225"/>
            <a:ext cx="216371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>
                    <a:lumMod val="65000"/>
                  </a:schemeClr>
                </a:solidFill>
              </a:rPr>
              <a:t>Curtidas 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2213484" y="3517106"/>
            <a:ext cx="405248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>
                    <a:lumMod val="65000"/>
                  </a:schemeClr>
                </a:solidFill>
              </a:rPr>
              <a:t>Compartilhamentos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234496" y="3458334"/>
            <a:ext cx="126789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cap="all" dirty="0">
                <a:solidFill>
                  <a:srgbClr val="089ED7"/>
                </a:solidFill>
              </a:rPr>
              <a:t>563</a:t>
            </a:r>
            <a:endParaRPr lang="pt-BR" sz="3200" dirty="0">
              <a:solidFill>
                <a:srgbClr val="089ED7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250267" y="4434924"/>
            <a:ext cx="216371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>
                    <a:lumMod val="65000"/>
                  </a:schemeClr>
                </a:solidFill>
              </a:rPr>
              <a:t>Comentários</a:t>
            </a:r>
            <a:endParaRPr lang="pt-BR" dirty="0"/>
          </a:p>
        </p:txBody>
      </p:sp>
      <p:cxnSp>
        <p:nvCxnSpPr>
          <p:cNvPr id="16" name="Conector Angulado 15"/>
          <p:cNvCxnSpPr>
            <a:cxnSpLocks/>
          </p:cNvCxnSpPr>
          <p:nvPr/>
        </p:nvCxnSpPr>
        <p:spPr>
          <a:xfrm flipV="1">
            <a:off x="2366962" y="5034721"/>
            <a:ext cx="6872288" cy="523221"/>
          </a:xfrm>
          <a:prstGeom prst="bentConnector3">
            <a:avLst>
              <a:gd name="adj1" fmla="val 100173"/>
            </a:avLst>
          </a:prstGeom>
          <a:ln>
            <a:solidFill>
              <a:srgbClr val="089ED7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 descr="Tela de celular com publicação numa rede social&#10;&#10;Descrição gerada automaticamente">
            <a:extLst>
              <a:ext uri="{FF2B5EF4-FFF2-40B4-BE49-F238E27FC236}">
                <a16:creationId xmlns:a16="http://schemas.microsoft.com/office/drawing/2014/main" id="{6133A293-680E-BA91-7A86-D5C13DE28A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573" y="791165"/>
            <a:ext cx="3058239" cy="5275669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7FD10757-CFB9-59B3-C41A-DD39258D20C9}"/>
              </a:ext>
            </a:extLst>
          </p:cNvPr>
          <p:cNvSpPr txBox="1"/>
          <p:nvPr/>
        </p:nvSpPr>
        <p:spPr>
          <a:xfrm>
            <a:off x="3556856" y="3949447"/>
            <a:ext cx="8431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cap="all" dirty="0">
                <a:solidFill>
                  <a:srgbClr val="089ED7"/>
                </a:solidFill>
              </a:rPr>
              <a:t>314</a:t>
            </a:r>
            <a:endParaRPr lang="pt-BR" sz="3200" dirty="0">
              <a:solidFill>
                <a:srgbClr val="089ED7"/>
              </a:solidFill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CECB7004-DFF5-6A4B-26DD-A486C3EA6CDB}"/>
              </a:ext>
            </a:extLst>
          </p:cNvPr>
          <p:cNvSpPr txBox="1"/>
          <p:nvPr/>
        </p:nvSpPr>
        <p:spPr>
          <a:xfrm>
            <a:off x="2236306" y="4903794"/>
            <a:ext cx="216371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>
                    <a:lumMod val="65000"/>
                  </a:schemeClr>
                </a:solidFill>
              </a:rPr>
              <a:t>Salvamentos</a:t>
            </a:r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27E16B6-0F30-E4A0-364E-F92937A69ECB}"/>
              </a:ext>
            </a:extLst>
          </p:cNvPr>
          <p:cNvSpPr txBox="1"/>
          <p:nvPr/>
        </p:nvSpPr>
        <p:spPr>
          <a:xfrm>
            <a:off x="4239725" y="4405455"/>
            <a:ext cx="8431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cap="all" dirty="0">
                <a:solidFill>
                  <a:srgbClr val="089ED7"/>
                </a:solidFill>
              </a:rPr>
              <a:t>49</a:t>
            </a:r>
            <a:endParaRPr lang="pt-BR" sz="3200" dirty="0">
              <a:solidFill>
                <a:srgbClr val="089ED7"/>
              </a:solidFill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D9CDE3B-179A-B5E6-E719-02D03A061AE5}"/>
              </a:ext>
            </a:extLst>
          </p:cNvPr>
          <p:cNvSpPr txBox="1"/>
          <p:nvPr/>
        </p:nvSpPr>
        <p:spPr>
          <a:xfrm>
            <a:off x="4216141" y="4863355"/>
            <a:ext cx="8431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200" b="1" cap="all" dirty="0">
                <a:solidFill>
                  <a:srgbClr val="089ED7"/>
                </a:solidFill>
              </a:rPr>
              <a:t>11</a:t>
            </a:r>
            <a:endParaRPr lang="pt-BR" sz="3200" dirty="0">
              <a:solidFill>
                <a:srgbClr val="089ED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799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E93D443-C089-B433-A0A6-5F04B840C2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8" t="-400" r="14468" b="121"/>
          <a:stretch/>
        </p:blipFill>
        <p:spPr>
          <a:xfrm rot="5400000">
            <a:off x="2914612" y="-2883362"/>
            <a:ext cx="6877050" cy="12706274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371279" y="1162050"/>
            <a:ext cx="9029700" cy="4533900"/>
          </a:xfrm>
          <a:prstGeom prst="rect">
            <a:avLst/>
          </a:prstGeom>
          <a:noFill/>
          <a:ln w="22225">
            <a:solidFill>
              <a:srgbClr val="89B72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224140" y="1438275"/>
            <a:ext cx="718607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600" b="1" cap="all" dirty="0">
                <a:solidFill>
                  <a:srgbClr val="89B728"/>
                </a:solidFill>
              </a:rPr>
              <a:t>24 deputados e institucional </a:t>
            </a:r>
          </a:p>
        </p:txBody>
      </p:sp>
      <p:sp>
        <p:nvSpPr>
          <p:cNvPr id="12" name="Elipse 11"/>
          <p:cNvSpPr/>
          <p:nvPr/>
        </p:nvSpPr>
        <p:spPr>
          <a:xfrm>
            <a:off x="1791021" y="1627638"/>
            <a:ext cx="266822" cy="266672"/>
          </a:xfrm>
          <a:prstGeom prst="ellipse">
            <a:avLst/>
          </a:prstGeom>
          <a:solidFill>
            <a:srgbClr val="89B7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057958" y="2084606"/>
            <a:ext cx="6872288" cy="38472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200" dirty="0"/>
              <a:t>Produção de conteúdo (textos e fotos). Proposições, leis, eventos e representações institucionais. </a:t>
            </a:r>
          </a:p>
          <a:p>
            <a:r>
              <a:rPr lang="pt-BR" sz="2200" dirty="0"/>
              <a:t>Apoio e cobertura de eventos e interações nas mídias sociais. Transmissões cruzadas/Facebook. </a:t>
            </a:r>
          </a:p>
          <a:p>
            <a:r>
              <a:rPr lang="pt-BR" sz="2200" dirty="0"/>
              <a:t>Considerações - Perfil dos deputados, da deputada e Direto do Gabinete.</a:t>
            </a:r>
          </a:p>
          <a:p>
            <a:r>
              <a:rPr lang="pt-BR" sz="2200" dirty="0"/>
              <a:t>Checagem e atualização periódica das equipes e permissões ao admin/site. </a:t>
            </a:r>
          </a:p>
          <a:p>
            <a:r>
              <a:rPr lang="pt-BR" sz="2200" dirty="0"/>
              <a:t>Confecção de crachás para acesso ao plenário. </a:t>
            </a:r>
          </a:p>
          <a:p>
            <a:r>
              <a:rPr lang="pt-BR" sz="2200" dirty="0"/>
              <a:t>Apoio e produção de conteúdos (comunicação interna).</a:t>
            </a:r>
          </a:p>
          <a:p>
            <a:endParaRPr lang="pt-BR" sz="2400" dirty="0"/>
          </a:p>
        </p:txBody>
      </p:sp>
      <p:cxnSp>
        <p:nvCxnSpPr>
          <p:cNvPr id="23" name="Conector Angulado 22"/>
          <p:cNvCxnSpPr/>
          <p:nvPr/>
        </p:nvCxnSpPr>
        <p:spPr>
          <a:xfrm flipV="1">
            <a:off x="2366962" y="5034721"/>
            <a:ext cx="6872288" cy="523221"/>
          </a:xfrm>
          <a:prstGeom prst="bentConnector3">
            <a:avLst>
              <a:gd name="adj1" fmla="val 100173"/>
            </a:avLst>
          </a:prstGeom>
          <a:ln>
            <a:solidFill>
              <a:schemeClr val="accent6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169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D1A98AC7-CB07-33E3-3CD9-55482DF1B26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8" t="-400" r="14468" b="121"/>
          <a:stretch/>
        </p:blipFill>
        <p:spPr>
          <a:xfrm rot="5400000">
            <a:off x="2914612" y="-2883362"/>
            <a:ext cx="6877050" cy="12706274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DC7EDC2-E9C4-1ECA-2E64-11EC1B741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8558"/>
            <a:ext cx="10515600" cy="4351338"/>
          </a:xfrm>
        </p:spPr>
        <p:txBody>
          <a:bodyPr numCol="2">
            <a:noAutofit/>
          </a:bodyPr>
          <a:lstStyle/>
          <a:p>
            <a:r>
              <a:rPr lang="pt-BR" sz="1800" dirty="0"/>
              <a:t>Aline Kraemer</a:t>
            </a:r>
          </a:p>
          <a:p>
            <a:r>
              <a:rPr lang="pt-BR" sz="1800" dirty="0"/>
              <a:t>Christiane Mesquita</a:t>
            </a:r>
          </a:p>
          <a:p>
            <a:r>
              <a:rPr lang="pt-BR" sz="1800" dirty="0"/>
              <a:t>Evellyn Abelha </a:t>
            </a:r>
          </a:p>
          <a:p>
            <a:r>
              <a:rPr lang="pt-BR" sz="1800" dirty="0"/>
              <a:t>Fabiana Silvestre</a:t>
            </a:r>
          </a:p>
          <a:p>
            <a:r>
              <a:rPr lang="pt-BR" sz="1800" dirty="0"/>
              <a:t>Fernanda Kintschner</a:t>
            </a:r>
          </a:p>
          <a:p>
            <a:r>
              <a:rPr lang="pt-BR" sz="1800" dirty="0"/>
              <a:t>Gabriela Rufino</a:t>
            </a:r>
          </a:p>
          <a:p>
            <a:r>
              <a:rPr lang="pt-BR" sz="1800" dirty="0"/>
              <a:t>Gláucia Jandre</a:t>
            </a:r>
          </a:p>
          <a:p>
            <a:r>
              <a:rPr lang="pt-BR" sz="1800" dirty="0"/>
              <a:t>Heloíse Gimenes</a:t>
            </a:r>
          </a:p>
          <a:p>
            <a:r>
              <a:rPr lang="pt-BR" sz="1800" dirty="0"/>
              <a:t>Jacqueline Maria Bazzano de Barros</a:t>
            </a:r>
          </a:p>
          <a:p>
            <a:r>
              <a:rPr lang="pt-BR" sz="1800" dirty="0"/>
              <a:t>Jonatan Pereira Barbosa Júnior </a:t>
            </a:r>
          </a:p>
          <a:p>
            <a:r>
              <a:rPr lang="pt-BR" sz="1800" dirty="0"/>
              <a:t>Leônidas do Santos Rocha</a:t>
            </a:r>
          </a:p>
          <a:p>
            <a:r>
              <a:rPr lang="pt-BR" sz="1800" dirty="0"/>
              <a:t>Lúcio Marcos Rocha da Silva</a:t>
            </a:r>
          </a:p>
          <a:p>
            <a:r>
              <a:rPr lang="pt-BR" sz="1800" dirty="0"/>
              <a:t>Michel Angelo Batista Dávila</a:t>
            </a:r>
          </a:p>
          <a:p>
            <a:r>
              <a:rPr lang="pt-BR" sz="1800" dirty="0"/>
              <a:t>Osvaldo Júnior</a:t>
            </a:r>
          </a:p>
          <a:p>
            <a:r>
              <a:rPr lang="pt-BR" sz="1800" dirty="0"/>
              <a:t>Rázia Zocal Krug</a:t>
            </a:r>
          </a:p>
          <a:p>
            <a:r>
              <a:rPr lang="pt-BR" sz="1800" dirty="0"/>
              <a:t>Luciana Nassar </a:t>
            </a:r>
          </a:p>
          <a:p>
            <a:r>
              <a:rPr lang="pt-BR" sz="1800" dirty="0"/>
              <a:t>Wagner Guimarães</a:t>
            </a:r>
          </a:p>
          <a:p>
            <a:r>
              <a:rPr lang="pt-BR" sz="1800" dirty="0"/>
              <a:t>Giusepe Favieri</a:t>
            </a:r>
          </a:p>
          <a:p>
            <a:r>
              <a:rPr lang="pt-BR" sz="1800" dirty="0"/>
              <a:t>Luís Gustavo dos Reis Del Pino</a:t>
            </a:r>
          </a:p>
          <a:p>
            <a:r>
              <a:rPr lang="pt-BR" sz="1800" dirty="0"/>
              <a:t>Luciana Ohira Kawassaki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8B26B62-D03F-2D3D-A8A7-51D5C3EAE4DE}"/>
              </a:ext>
            </a:extLst>
          </p:cNvPr>
          <p:cNvSpPr txBox="1"/>
          <p:nvPr/>
        </p:nvSpPr>
        <p:spPr>
          <a:xfrm>
            <a:off x="1271320" y="715786"/>
            <a:ext cx="510006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3600" b="1" cap="all" dirty="0">
                <a:solidFill>
                  <a:srgbClr val="089ED7"/>
                </a:solidFill>
              </a:rPr>
              <a:t>Quem somos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68D463F2-D608-570A-FC65-3DF838599BD7}"/>
              </a:ext>
            </a:extLst>
          </p:cNvPr>
          <p:cNvSpPr/>
          <p:nvPr/>
        </p:nvSpPr>
        <p:spPr>
          <a:xfrm>
            <a:off x="838200" y="905149"/>
            <a:ext cx="266822" cy="266672"/>
          </a:xfrm>
          <a:prstGeom prst="ellipse">
            <a:avLst/>
          </a:prstGeom>
          <a:solidFill>
            <a:srgbClr val="089E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89ED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838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8" t="-400" r="14468" b="121"/>
          <a:stretch/>
        </p:blipFill>
        <p:spPr>
          <a:xfrm rot="5400000">
            <a:off x="3226198" y="-2525145"/>
            <a:ext cx="6877050" cy="12240000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4828674" y="5629274"/>
            <a:ext cx="2534652" cy="1056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955" y="5708362"/>
            <a:ext cx="2048088" cy="767328"/>
          </a:xfr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5E074117-EEE6-60E4-F18F-DCC35346501B}"/>
              </a:ext>
            </a:extLst>
          </p:cNvPr>
          <p:cNvSpPr txBox="1"/>
          <p:nvPr/>
        </p:nvSpPr>
        <p:spPr>
          <a:xfrm>
            <a:off x="3199436" y="3594855"/>
            <a:ext cx="589340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b="1" cap="all" dirty="0">
                <a:solidFill>
                  <a:srgbClr val="089ED7"/>
                </a:solidFill>
              </a:rPr>
              <a:t>Muito obrigada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12106592-B32D-5196-4004-40E29082E277}"/>
              </a:ext>
            </a:extLst>
          </p:cNvPr>
          <p:cNvSpPr/>
          <p:nvPr/>
        </p:nvSpPr>
        <p:spPr>
          <a:xfrm>
            <a:off x="3199436" y="2972032"/>
            <a:ext cx="266822" cy="266672"/>
          </a:xfrm>
          <a:prstGeom prst="ellipse">
            <a:avLst/>
          </a:prstGeom>
          <a:solidFill>
            <a:srgbClr val="089E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89ED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398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318</Words>
  <Application>Microsoft Office PowerPoint</Application>
  <PresentationFormat>Widescreen</PresentationFormat>
  <Paragraphs>66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Fabiana Silvestre</cp:lastModifiedBy>
  <cp:revision>23</cp:revision>
  <dcterms:created xsi:type="dcterms:W3CDTF">2022-06-22T18:36:35Z</dcterms:created>
  <dcterms:modified xsi:type="dcterms:W3CDTF">2022-06-27T07:34:26Z</dcterms:modified>
</cp:coreProperties>
</file>