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98" r:id="rId2"/>
    <p:sldId id="256" r:id="rId3"/>
    <p:sldId id="382" r:id="rId4"/>
    <p:sldId id="386" r:id="rId5"/>
    <p:sldId id="399" r:id="rId6"/>
    <p:sldId id="407" r:id="rId7"/>
    <p:sldId id="385" r:id="rId8"/>
    <p:sldId id="383" r:id="rId9"/>
    <p:sldId id="389" r:id="rId10"/>
    <p:sldId id="391" r:id="rId11"/>
    <p:sldId id="408" r:id="rId12"/>
    <p:sldId id="400" r:id="rId13"/>
    <p:sldId id="404" r:id="rId14"/>
    <p:sldId id="406" r:id="rId15"/>
    <p:sldId id="401" r:id="rId16"/>
    <p:sldId id="384" r:id="rId17"/>
    <p:sldId id="387" r:id="rId18"/>
    <p:sldId id="392" r:id="rId19"/>
    <p:sldId id="403" r:id="rId20"/>
    <p:sldId id="405" r:id="rId21"/>
    <p:sldId id="402" r:id="rId22"/>
    <p:sldId id="393" r:id="rId23"/>
    <p:sldId id="397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8E24F9-31B1-4D6A-B8F5-7C1F5D288368}" v="198" dt="2019-06-15T06:02:16.4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04A85A-F680-42FD-B7C9-B6160A3CD2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A3EC1E-8E79-49C0-A85A-CCE46991C0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631E57-29FD-4ED8-BB8C-0057D02D5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A022-6779-4C1E-810E-029DFE5D8752}" type="datetimeFigureOut">
              <a:rPr lang="pt-BR" smtClean="0"/>
              <a:t>26/06/2022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47E271-11B0-4136-BF64-FE3AE9A4E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5DAECA-545B-41B2-91B0-A2AC4BD3C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845B1-C865-42C9-AC05-06C95EE89F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3912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1A668-C4A1-4296-B288-D166A3FE6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0D50E8-9CBE-4A20-98A2-0BFAD3459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879F93-E501-43AC-B7B8-24AD3E054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A022-6779-4C1E-810E-029DFE5D8752}" type="datetimeFigureOut">
              <a:rPr lang="pt-BR" smtClean="0"/>
              <a:t>26/06/2022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746D50-3EE9-4CCE-A2E2-064D9748F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A83A78-5243-47E1-BA3A-4ACCA9271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845B1-C865-42C9-AC05-06C95EE89F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4929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189FB8-816A-4F1F-8EF0-7978847B2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C46C61D-62BC-40A6-A317-A0C8BF4AD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857002-D01B-42B3-80C2-387C7B61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A022-6779-4C1E-810E-029DFE5D8752}" type="datetimeFigureOut">
              <a:rPr lang="pt-BR" smtClean="0"/>
              <a:t>26/06/2022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61307E-BB28-4054-A8AA-9F5C77D0C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FE5C90-5F3E-4A02-9530-B3E18DEED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845B1-C865-42C9-AC05-06C95EE89F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4959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E27814-26BA-4BE5-87E5-4659B9C42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4BE9-BEF0-437A-A93E-62225184BD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7CEA5AF-335D-4AFB-A25F-F7D4A21D2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91FF67-8C06-456F-BF00-224C844DC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A022-6779-4C1E-810E-029DFE5D8752}" type="datetimeFigureOut">
              <a:rPr lang="pt-BR" smtClean="0"/>
              <a:t>26/06/2022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4D31969-C8DE-4A1F-BE39-211D84740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0B84AA-15AD-480E-93C1-51E1A603A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845B1-C865-42C9-AC05-06C95EE89F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368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5E09A9-6A66-46D4-A76C-48BD5F6F5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5FD9C4-9B01-473C-A827-FC37374E36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748F41-352C-4527-8981-B2320952B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ED9E443-3C11-44E7-9060-65B882334D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7F26B75-C78E-4932-ABA7-FFB0C5EB22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9FF3DF5-4CB7-471D-A5DE-3145512EB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A022-6779-4C1E-810E-029DFE5D8752}" type="datetimeFigureOut">
              <a:rPr lang="pt-BR" smtClean="0"/>
              <a:t>26/06/2022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CD73883-00D7-4274-B0CB-9FE942AF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4EE2FDC-0008-4918-A224-2765CC3F0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845B1-C865-42C9-AC05-06C95EE89F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879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3DB66E-31DD-4D11-8C1F-E2DBC6ACC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37A6A23-47CC-4B93-98EC-C07B6CE85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A022-6779-4C1E-810E-029DFE5D8752}" type="datetimeFigureOut">
              <a:rPr lang="pt-BR" smtClean="0"/>
              <a:t>26/06/2022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C42A424-2AF7-438E-8AAA-EACC86E95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3D0ABC8-A136-4259-9D90-3D57AE361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845B1-C865-42C9-AC05-06C95EE89F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6907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312C21A-9372-4F64-B8CF-D3136F54E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A022-6779-4C1E-810E-029DFE5D8752}" type="datetimeFigureOut">
              <a:rPr lang="pt-BR" smtClean="0"/>
              <a:t>26/06/2022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8E239F5-6CD2-47BB-98B7-48BA3F3D0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6254AF6-D32C-482B-963F-4CDF37B79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845B1-C865-42C9-AC05-06C95EE89F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4376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D250DD-879D-44CF-B631-B2CCA5471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C9BF72-4C47-4A78-A9C4-3BDB22701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5BAAFA-5359-4ABC-BBDD-178B0CC77F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21C98EC-ABF1-4835-9ADD-26114404C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A022-6779-4C1E-810E-029DFE5D8752}" type="datetimeFigureOut">
              <a:rPr lang="pt-BR" smtClean="0"/>
              <a:t>26/06/2022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57C849-2CAE-4387-A7FA-5B89CEE8D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874D348-2097-46BF-8342-EA77B572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845B1-C865-42C9-AC05-06C95EE89F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7129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9F0A73-508D-49EC-97C5-C486209B0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46C480F-9298-4D98-A9C5-9AD5E1BF44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9AF0295-802A-4E05-AB14-0D8FEAA17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4DFED59-6156-4B2C-A63A-370765313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A022-6779-4C1E-810E-029DFE5D8752}" type="datetimeFigureOut">
              <a:rPr lang="pt-BR" smtClean="0"/>
              <a:t>26/06/2022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7809747-B9A7-4B19-80F3-BF0226F1B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E23D959-50A7-494D-89BE-811CD115A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845B1-C865-42C9-AC05-06C95EE89F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7114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0B274-D252-4C54-99D8-B7779CA5C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FF2E220-D773-421C-B05C-F4C24569E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FD2D97-6D06-47D1-98A3-06FA98063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A022-6779-4C1E-810E-029DFE5D8752}" type="datetimeFigureOut">
              <a:rPr lang="pt-BR" smtClean="0"/>
              <a:t>26/06/2022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76B067-E2A7-4BD0-92AC-AB7DE182D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0B0080-33F7-41E5-A096-9B0B30A92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845B1-C865-42C9-AC05-06C95EE89F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2417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87F452-389C-48A5-B6C1-9AC1E20047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7828576-AF99-4B14-8714-E74FCC5782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0C7CE9-E2BB-47D9-AC4A-655C63491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0A022-6779-4C1E-810E-029DFE5D8752}" type="datetimeFigureOut">
              <a:rPr lang="pt-BR" smtClean="0"/>
              <a:t>26/06/2022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86BFA4-79FB-4D49-8734-6F0EE2A9E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7B7BD0-8755-406A-BE54-2C213C192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845B1-C865-42C9-AC05-06C95EE89F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2955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2B37EA3-D9E7-4243-9C6B-D22C676CD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04FFA7-6E37-4123-B5D0-E0EB634B3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6A0209-C122-4AF6-93A6-A99650919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0A022-6779-4C1E-810E-029DFE5D8752}" type="datetimeFigureOut">
              <a:rPr lang="pt-BR" smtClean="0"/>
              <a:t>26/06/2022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D2B195-B08C-4D30-A5B1-5B4B71E745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1ED33F-AF53-48C8-8C6A-C668DB89EA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845B1-C865-42C9-AC05-06C95EE89F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003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comida, garrafa, peça de xadrez&#10;&#10;Descrição gerada automaticamente">
            <a:extLst>
              <a:ext uri="{FF2B5EF4-FFF2-40B4-BE49-F238E27FC236}">
                <a16:creationId xmlns:a16="http://schemas.microsoft.com/office/drawing/2014/main" id="{D1B9B9F9-6F74-491F-9D0C-46B62F36FF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4BAC2F8-F184-4FFB-9BA2-7F9FFAE46A22}"/>
              </a:ext>
            </a:extLst>
          </p:cNvPr>
          <p:cNvSpPr/>
          <p:nvPr/>
        </p:nvSpPr>
        <p:spPr>
          <a:xfrm>
            <a:off x="0" y="5461481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highlight>
                  <a:srgbClr val="FFFF00"/>
                </a:highlight>
                <a:latin typeface="Calibri L corpo"/>
              </a:rPr>
              <a:t>Relacionamento e conexão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170734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árvore, ao ar livre, estrada, menino&#10;&#10;Descrição gerada automaticamente">
            <a:extLst>
              <a:ext uri="{FF2B5EF4-FFF2-40B4-BE49-F238E27FC236}">
                <a16:creationId xmlns:a16="http://schemas.microsoft.com/office/drawing/2014/main" id="{35FF3C34-E6D3-406B-AFCB-7EEAA30DB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0000"/>
            <a:ext cx="12192000" cy="812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936C15A-4068-4400-8FFC-B8BCA7306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8851" y="4797287"/>
            <a:ext cx="1908313" cy="1175026"/>
          </a:xfrm>
        </p:spPr>
        <p:txBody>
          <a:bodyPr>
            <a:normAutofit/>
          </a:bodyPr>
          <a:lstStyle/>
          <a:p>
            <a:pPr algn="r"/>
            <a:r>
              <a:rPr lang="pt-BR" sz="3600" b="1" dirty="0">
                <a:highlight>
                  <a:srgbClr val="FFFF00"/>
                </a:highlight>
                <a:latin typeface="Calibri L corpo"/>
              </a:rPr>
              <a:t>Como?</a:t>
            </a:r>
            <a:br>
              <a:rPr lang="pt-BR" sz="3600" b="1" dirty="0">
                <a:highlight>
                  <a:srgbClr val="FFFF00"/>
                </a:highlight>
                <a:latin typeface="Calibri L corpo"/>
              </a:rPr>
            </a:br>
            <a:endParaRPr lang="pt-BR" sz="3600" b="1" dirty="0">
              <a:highlight>
                <a:srgbClr val="FFFF00"/>
              </a:highlight>
              <a:latin typeface="Calibri L corpo"/>
            </a:endParaRPr>
          </a:p>
        </p:txBody>
      </p:sp>
    </p:spTree>
    <p:extLst>
      <p:ext uri="{BB962C8B-B14F-4D97-AF65-F5344CB8AC3E}">
        <p14:creationId xmlns:p14="http://schemas.microsoft.com/office/powerpoint/2010/main" val="390672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grama, ao ar livre, pessoa, campo&#10;&#10;Descrição gerada automaticamente">
            <a:extLst>
              <a:ext uri="{FF2B5EF4-FFF2-40B4-BE49-F238E27FC236}">
                <a16:creationId xmlns:a16="http://schemas.microsoft.com/office/drawing/2014/main" id="{3609742F-CFF1-4693-903C-42D1209D8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026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85C3A9E-A787-499F-AD72-8C1C0330B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518"/>
            <a:ext cx="4843818" cy="1325563"/>
          </a:xfrm>
        </p:spPr>
        <p:txBody>
          <a:bodyPr>
            <a:normAutofit/>
          </a:bodyPr>
          <a:lstStyle/>
          <a:p>
            <a:pPr algn="ctr"/>
            <a:r>
              <a:rPr lang="pt-BR" b="1" dirty="0"/>
              <a:t>Quem EU sou?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6CB332-0E3C-4227-B20B-BE7F4A48D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131" y="1403316"/>
            <a:ext cx="3935896" cy="4351338"/>
          </a:xfrm>
        </p:spPr>
        <p:txBody>
          <a:bodyPr/>
          <a:lstStyle/>
          <a:p>
            <a:r>
              <a:rPr lang="pt-BR" dirty="0"/>
              <a:t>Trajetória.</a:t>
            </a:r>
          </a:p>
          <a:p>
            <a:r>
              <a:rPr lang="pt-BR" dirty="0"/>
              <a:t>Valores.</a:t>
            </a:r>
          </a:p>
          <a:p>
            <a:r>
              <a:rPr lang="pt-BR" dirty="0"/>
              <a:t>Forças.</a:t>
            </a:r>
          </a:p>
          <a:p>
            <a:r>
              <a:rPr lang="pt-BR" dirty="0"/>
              <a:t>Bandeiras.</a:t>
            </a:r>
          </a:p>
          <a:p>
            <a:r>
              <a:rPr lang="pt-BR" dirty="0"/>
              <a:t>Vulnerabilidades.</a:t>
            </a:r>
          </a:p>
        </p:txBody>
      </p:sp>
    </p:spTree>
    <p:extLst>
      <p:ext uri="{BB962C8B-B14F-4D97-AF65-F5344CB8AC3E}">
        <p14:creationId xmlns:p14="http://schemas.microsoft.com/office/powerpoint/2010/main" val="50650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60EC67F-D841-4893-AAFF-6EE9AB58A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906448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666AE92-FA86-4FD6-AA49-5C051A163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78" y="404881"/>
            <a:ext cx="10515600" cy="2033518"/>
          </a:xfrm>
        </p:spPr>
        <p:txBody>
          <a:bodyPr/>
          <a:lstStyle/>
          <a:p>
            <a:r>
              <a:rPr lang="pt-BR" b="1" dirty="0"/>
              <a:t>Diagnóstico da </a:t>
            </a:r>
            <a:br>
              <a:rPr lang="pt-BR" b="1" dirty="0"/>
            </a:br>
            <a:r>
              <a:rPr lang="pt-BR" b="1" dirty="0"/>
              <a:t>presença digital -</a:t>
            </a:r>
            <a:br>
              <a:rPr lang="pt-BR" b="1" dirty="0"/>
            </a:br>
            <a:r>
              <a:rPr lang="pt-BR" b="1" dirty="0"/>
              <a:t>Reputação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94582B-0094-4FAB-80D9-752290B98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3696" y="2266122"/>
            <a:ext cx="5337313" cy="4387920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Site ou blog.</a:t>
            </a:r>
          </a:p>
          <a:p>
            <a:r>
              <a:rPr lang="pt-BR" dirty="0"/>
              <a:t>Facebook (perfil e fan </a:t>
            </a:r>
            <a:r>
              <a:rPr lang="pt-BR" dirty="0" err="1"/>
              <a:t>page</a:t>
            </a:r>
            <a:r>
              <a:rPr lang="pt-BR" dirty="0"/>
              <a:t>). </a:t>
            </a:r>
          </a:p>
          <a:p>
            <a:r>
              <a:rPr lang="pt-BR" dirty="0"/>
              <a:t>Instagram.</a:t>
            </a:r>
          </a:p>
          <a:p>
            <a:r>
              <a:rPr lang="pt-BR" dirty="0"/>
              <a:t>Twitter.</a:t>
            </a:r>
          </a:p>
          <a:p>
            <a:r>
              <a:rPr lang="pt-BR" dirty="0"/>
              <a:t>YouTube.</a:t>
            </a:r>
          </a:p>
          <a:p>
            <a:r>
              <a:rPr lang="pt-BR" dirty="0"/>
              <a:t>WhatsApp (pessoal e business).</a:t>
            </a:r>
          </a:p>
          <a:p>
            <a:r>
              <a:rPr lang="pt-BR" dirty="0"/>
              <a:t>LinkedIn. </a:t>
            </a:r>
          </a:p>
          <a:p>
            <a:r>
              <a:rPr lang="pt-BR" dirty="0"/>
              <a:t>TikTok.</a:t>
            </a:r>
          </a:p>
          <a:p>
            <a:r>
              <a:rPr lang="pt-BR" dirty="0"/>
              <a:t>Reclame Aqui.</a:t>
            </a:r>
          </a:p>
          <a:p>
            <a:r>
              <a:rPr lang="pt-BR" dirty="0"/>
              <a:t>Google.</a:t>
            </a:r>
          </a:p>
        </p:txBody>
      </p:sp>
    </p:spTree>
    <p:extLst>
      <p:ext uri="{BB962C8B-B14F-4D97-AF65-F5344CB8AC3E}">
        <p14:creationId xmlns:p14="http://schemas.microsoft.com/office/powerpoint/2010/main" val="16022179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pessoa, no interior, criança, mesa&#10;&#10;Descrição gerada automaticamente">
            <a:extLst>
              <a:ext uri="{FF2B5EF4-FFF2-40B4-BE49-F238E27FC236}">
                <a16:creationId xmlns:a16="http://schemas.microsoft.com/office/drawing/2014/main" id="{14EDB04C-5EA7-489F-88EB-31F2AC7E74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6687D936-FF79-4837-8DBA-C58B1DCAC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91" y="195608"/>
            <a:ext cx="4598506" cy="2772879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Meu público.</a:t>
            </a:r>
          </a:p>
          <a:p>
            <a:r>
              <a:rPr lang="pt-BR" dirty="0">
                <a:solidFill>
                  <a:schemeClr val="bg1"/>
                </a:solidFill>
              </a:rPr>
              <a:t>Objetivos.</a:t>
            </a:r>
          </a:p>
          <a:p>
            <a:r>
              <a:rPr lang="pt-BR" dirty="0">
                <a:solidFill>
                  <a:schemeClr val="bg1"/>
                </a:solidFill>
              </a:rPr>
              <a:t>Estratégias.</a:t>
            </a:r>
          </a:p>
          <a:p>
            <a:r>
              <a:rPr lang="pt-BR" dirty="0">
                <a:solidFill>
                  <a:schemeClr val="bg1"/>
                </a:solidFill>
              </a:rPr>
              <a:t>Storytelling.</a:t>
            </a:r>
          </a:p>
          <a:p>
            <a:r>
              <a:rPr lang="pt-BR" dirty="0">
                <a:solidFill>
                  <a:schemeClr val="bg1"/>
                </a:solidFill>
              </a:rPr>
              <a:t>Design </a:t>
            </a:r>
            <a:r>
              <a:rPr lang="pt-BR" dirty="0" err="1">
                <a:solidFill>
                  <a:schemeClr val="bg1"/>
                </a:solidFill>
              </a:rPr>
              <a:t>Thinking</a:t>
            </a:r>
            <a:r>
              <a:rPr lang="pt-BR" dirty="0">
                <a:solidFill>
                  <a:schemeClr val="bg1"/>
                </a:solidFill>
              </a:rPr>
              <a:t>.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459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Texto sobre foto de mulher&#10;&#10;Descrição gerada automaticamente com confiança média">
            <a:extLst>
              <a:ext uri="{FF2B5EF4-FFF2-40B4-BE49-F238E27FC236}">
                <a16:creationId xmlns:a16="http://schemas.microsoft.com/office/drawing/2014/main" id="{2B9EB327-FCC4-1190-2CE0-6642B669EC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6" r="359" b="-1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D4AC6D-315B-10A6-7A86-E162FBD98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418408"/>
            <a:ext cx="2942813" cy="3540265"/>
          </a:xfrm>
        </p:spPr>
        <p:txBody>
          <a:bodyPr>
            <a:normAutofit/>
          </a:bodyPr>
          <a:lstStyle/>
          <a:p>
            <a:r>
              <a:rPr lang="pt-BR" sz="2000" dirty="0"/>
              <a:t>Equipe.</a:t>
            </a:r>
          </a:p>
          <a:p>
            <a:r>
              <a:rPr lang="pt-BR" sz="2000" dirty="0"/>
              <a:t>Perfis. </a:t>
            </a:r>
          </a:p>
          <a:p>
            <a:r>
              <a:rPr lang="pt-BR" sz="2000" dirty="0"/>
              <a:t>Capacitação.</a:t>
            </a:r>
          </a:p>
          <a:p>
            <a:r>
              <a:rPr lang="pt-BR" sz="2000" dirty="0"/>
              <a:t>Estrutura. </a:t>
            </a:r>
          </a:p>
          <a:p>
            <a:endParaRPr lang="pt-BR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65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instrumento para escrita, material de escritório, diferente, mesa&#10;&#10;Descrição gerada automaticamente">
            <a:extLst>
              <a:ext uri="{FF2B5EF4-FFF2-40B4-BE49-F238E27FC236}">
                <a16:creationId xmlns:a16="http://schemas.microsoft.com/office/drawing/2014/main" id="{58AB2285-1645-43FC-BF12-AE8818466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7300"/>
            <a:ext cx="12192000" cy="81153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831DC10-FB4B-4D81-8C69-D0A3A944F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8552" y="1010412"/>
            <a:ext cx="9320512" cy="4351338"/>
          </a:xfrm>
        </p:spPr>
        <p:txBody>
          <a:bodyPr/>
          <a:lstStyle/>
          <a:p>
            <a:r>
              <a:rPr lang="pt-BR" dirty="0"/>
              <a:t>Candidato - Mídia training.</a:t>
            </a:r>
          </a:p>
          <a:p>
            <a:r>
              <a:rPr lang="pt-BR" dirty="0"/>
              <a:t>Embaixadores (prova social).</a:t>
            </a:r>
          </a:p>
          <a:p>
            <a:r>
              <a:rPr lang="pt-BR" dirty="0"/>
              <a:t>Cidadãos on e offline.</a:t>
            </a:r>
          </a:p>
        </p:txBody>
      </p:sp>
    </p:spTree>
    <p:extLst>
      <p:ext uri="{BB962C8B-B14F-4D97-AF65-F5344CB8AC3E}">
        <p14:creationId xmlns:p14="http://schemas.microsoft.com/office/powerpoint/2010/main" val="78993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equipamentos eletrônicos, céu&#10;&#10;Descrição gerada automaticamente">
            <a:extLst>
              <a:ext uri="{FF2B5EF4-FFF2-40B4-BE49-F238E27FC236}">
                <a16:creationId xmlns:a16="http://schemas.microsoft.com/office/drawing/2014/main" id="{682FADC5-03FC-4A0E-85D4-4F47F136E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06D2FA-B4AB-4D12-A0D5-4548B4C9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3157" y="0"/>
            <a:ext cx="3998843" cy="8128000"/>
          </a:xfrm>
          <a:solidFill>
            <a:srgbClr val="FFFF00"/>
          </a:solidFill>
        </p:spPr>
        <p:txBody>
          <a:bodyPr>
            <a:normAutofit/>
          </a:bodyPr>
          <a:lstStyle/>
          <a:p>
            <a:endParaRPr lang="pt-BR" dirty="0"/>
          </a:p>
          <a:p>
            <a:r>
              <a:rPr lang="pt-BR" sz="3000" dirty="0"/>
              <a:t>Canais. </a:t>
            </a:r>
          </a:p>
          <a:p>
            <a:r>
              <a:rPr lang="pt-BR" sz="3000" dirty="0"/>
              <a:t>Segmentação. </a:t>
            </a:r>
          </a:p>
          <a:p>
            <a:r>
              <a:rPr lang="pt-BR" sz="3000" dirty="0"/>
              <a:t>Escuta empática.</a:t>
            </a:r>
          </a:p>
          <a:p>
            <a:r>
              <a:rPr lang="pt-BR" sz="3000" dirty="0"/>
              <a:t>Comunicação relevante (para o público).</a:t>
            </a:r>
          </a:p>
          <a:p>
            <a:r>
              <a:rPr lang="pt-BR" sz="3000" dirty="0"/>
              <a:t>Legado/marca.</a:t>
            </a:r>
          </a:p>
          <a:p>
            <a:r>
              <a:rPr lang="pt-BR" sz="3000" dirty="0"/>
              <a:t>Ações de </a:t>
            </a:r>
            <a:r>
              <a:rPr lang="pt-BR" sz="3000" i="1" dirty="0"/>
              <a:t>crossmedia</a:t>
            </a:r>
            <a:r>
              <a:rPr lang="pt-BR" sz="3000" dirty="0"/>
              <a:t> integrando ações off e online.</a:t>
            </a:r>
          </a:p>
          <a:p>
            <a:endParaRPr lang="pt-BR" sz="3000" dirty="0">
              <a:highlight>
                <a:srgbClr val="FFFF00"/>
              </a:highlight>
            </a:endParaRPr>
          </a:p>
          <a:p>
            <a:endParaRPr lang="pt-B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6289704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pessoa, bolo, edifício, mão&#10;&#10;Descrição gerada automaticamente">
            <a:extLst>
              <a:ext uri="{FF2B5EF4-FFF2-40B4-BE49-F238E27FC236}">
                <a16:creationId xmlns:a16="http://schemas.microsoft.com/office/drawing/2014/main" id="{C2E2A88B-38DD-4B0B-8AF6-01813848C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153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3DD4B9-FA08-4FA4-B2F8-682CA6D1F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53" y="450573"/>
            <a:ext cx="4558747" cy="18818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4000" b="1" dirty="0">
                <a:solidFill>
                  <a:schemeClr val="bg1"/>
                </a:solidFill>
              </a:rPr>
              <a:t>Relacionamento.</a:t>
            </a:r>
          </a:p>
          <a:p>
            <a:pPr marL="0" indent="0">
              <a:buNone/>
            </a:pPr>
            <a:r>
              <a:rPr lang="pt-BR" sz="4000" b="1" dirty="0">
                <a:solidFill>
                  <a:schemeClr val="bg1"/>
                </a:solidFill>
              </a:rPr>
              <a:t>Ativo de imagem.</a:t>
            </a:r>
          </a:p>
          <a:p>
            <a:pPr marL="0" indent="0">
              <a:buNone/>
            </a:pPr>
            <a:r>
              <a:rPr lang="pt-BR" sz="4000" b="1" dirty="0">
                <a:solidFill>
                  <a:schemeClr val="bg1"/>
                </a:solidFill>
              </a:rPr>
              <a:t>Conexão.</a:t>
            </a:r>
          </a:p>
          <a:p>
            <a:endParaRPr lang="pt-BR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77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chão, ao ar livre, edifício, tijolo&#10;&#10;Descrição gerada automaticamente">
            <a:extLst>
              <a:ext uri="{FF2B5EF4-FFF2-40B4-BE49-F238E27FC236}">
                <a16:creationId xmlns:a16="http://schemas.microsoft.com/office/drawing/2014/main" id="{07EC0DFD-0F74-478E-89F0-575BF36D11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2214"/>
            <a:ext cx="12192000" cy="7170214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77E1B79E-2509-4198-8D42-9E88438016F7}"/>
              </a:ext>
            </a:extLst>
          </p:cNvPr>
          <p:cNvSpPr/>
          <p:nvPr/>
        </p:nvSpPr>
        <p:spPr>
          <a:xfrm rot="21267910">
            <a:off x="7379432" y="1632345"/>
            <a:ext cx="1985544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O CIDADÃO 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</a:rPr>
              <a:t>É A NOVA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</a:rPr>
              <a:t>MÍDIA.</a:t>
            </a:r>
          </a:p>
        </p:txBody>
      </p:sp>
      <p:pic>
        <p:nvPicPr>
          <p:cNvPr id="4" name="Imagem 3" descr="Auditório com pessoas assistindo&#10;&#10;Descrição gerada automaticamente">
            <a:extLst>
              <a:ext uri="{FF2B5EF4-FFF2-40B4-BE49-F238E27FC236}">
                <a16:creationId xmlns:a16="http://schemas.microsoft.com/office/drawing/2014/main" id="{A17A04C9-933A-46AA-BC92-E578B4FD3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10" y="0"/>
            <a:ext cx="6649373" cy="671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0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5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agem 12" descr="Homem fazendo gesto com a mão na cabeça&#10;&#10;Descrição gerada automaticamente com confiança baixa">
            <a:extLst>
              <a:ext uri="{FF2B5EF4-FFF2-40B4-BE49-F238E27FC236}">
                <a16:creationId xmlns:a16="http://schemas.microsoft.com/office/drawing/2014/main" id="{8FBB8FF1-5DEB-ABCC-A09C-1487BDD1F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035" y="1710522"/>
            <a:ext cx="5129784" cy="343695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 descr="Multidão de pessoas&#10;&#10;Descrição gerada automaticamente">
            <a:extLst>
              <a:ext uri="{FF2B5EF4-FFF2-40B4-BE49-F238E27FC236}">
                <a16:creationId xmlns:a16="http://schemas.microsoft.com/office/drawing/2014/main" id="{958B397A-3084-1478-DFA5-747DFD0A3D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80" y="1713728"/>
            <a:ext cx="5129784" cy="3430543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0F10BE7D-B5E5-C393-9562-8A0734626396}"/>
              </a:ext>
            </a:extLst>
          </p:cNvPr>
          <p:cNvSpPr txBox="1"/>
          <p:nvPr/>
        </p:nvSpPr>
        <p:spPr>
          <a:xfrm flipH="1">
            <a:off x="2654934" y="910502"/>
            <a:ext cx="1815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843740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Tecido com listras coloridas&#10;&#10;Descrição gerada automaticamente">
            <a:extLst>
              <a:ext uri="{FF2B5EF4-FFF2-40B4-BE49-F238E27FC236}">
                <a16:creationId xmlns:a16="http://schemas.microsoft.com/office/drawing/2014/main" id="{CAD85B16-2E60-441C-A0A0-903C42E60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-13254"/>
            <a:ext cx="9144000" cy="6871253"/>
          </a:xfrm>
          <a:prstGeom prst="rect">
            <a:avLst/>
          </a:prstGeom>
        </p:spPr>
      </p:pic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9F4BEB16-9C4D-49C2-9EFD-63850035E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9303" y="821634"/>
            <a:ext cx="4504766" cy="13252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3400" b="1" dirty="0">
                <a:highlight>
                  <a:srgbClr val="FFFF00"/>
                </a:highlight>
              </a:rPr>
              <a:t>E quando vier a crise?</a:t>
            </a:r>
            <a:br>
              <a:rPr lang="pt-BR" sz="3400" b="1" dirty="0">
                <a:highlight>
                  <a:srgbClr val="FFFF00"/>
                </a:highlight>
              </a:rPr>
            </a:br>
            <a:r>
              <a:rPr lang="pt-BR" dirty="0">
                <a:highlight>
                  <a:srgbClr val="FFFF00"/>
                </a:highlight>
              </a:rPr>
              <a:t>Do grego “</a:t>
            </a:r>
            <a:r>
              <a:rPr lang="pt-BR" dirty="0" err="1">
                <a:highlight>
                  <a:srgbClr val="FFFF00"/>
                </a:highlight>
              </a:rPr>
              <a:t>krinein</a:t>
            </a:r>
            <a:r>
              <a:rPr lang="pt-BR" dirty="0">
                <a:highlight>
                  <a:srgbClr val="FFFF00"/>
                </a:highlight>
              </a:rPr>
              <a:t>”, que significa situação complicada decisão, julgamento, separação, mudança. </a:t>
            </a:r>
          </a:p>
        </p:txBody>
      </p:sp>
      <p:pic>
        <p:nvPicPr>
          <p:cNvPr id="7" name="Imagem 6" descr="Uma imagem contendo pessoa, no interior, mulher, segurando&#10;&#10;Descrição gerada automaticamente">
            <a:extLst>
              <a:ext uri="{FF2B5EF4-FFF2-40B4-BE49-F238E27FC236}">
                <a16:creationId xmlns:a16="http://schemas.microsoft.com/office/drawing/2014/main" id="{260F4A4A-DB8A-43A8-89C2-83DFA11B0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54"/>
            <a:ext cx="7011374" cy="6871254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04153670-5D1C-4901-BB21-50D7A3A20A48}"/>
              </a:ext>
            </a:extLst>
          </p:cNvPr>
          <p:cNvSpPr/>
          <p:nvPr/>
        </p:nvSpPr>
        <p:spPr>
          <a:xfrm>
            <a:off x="7349303" y="3004930"/>
            <a:ext cx="380337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i="1" dirty="0">
                <a:highlight>
                  <a:srgbClr val="FFFF00"/>
                </a:highlight>
              </a:rPr>
              <a:t>Fake News. </a:t>
            </a:r>
          </a:p>
          <a:p>
            <a:r>
              <a:rPr lang="pt-BR" sz="2800" i="1" dirty="0">
                <a:highlight>
                  <a:srgbClr val="FFFF00"/>
                </a:highlight>
              </a:rPr>
              <a:t>Fake News “contra mim”.</a:t>
            </a:r>
          </a:p>
          <a:p>
            <a:r>
              <a:rPr lang="pt-BR" sz="2800" i="1" dirty="0" err="1">
                <a:highlight>
                  <a:srgbClr val="FFFF00"/>
                </a:highlight>
              </a:rPr>
              <a:t>Junkie</a:t>
            </a:r>
            <a:r>
              <a:rPr lang="pt-BR" sz="2800" i="1" dirty="0">
                <a:highlight>
                  <a:srgbClr val="FFFF00"/>
                </a:highlight>
              </a:rPr>
              <a:t> News.</a:t>
            </a:r>
          </a:p>
          <a:p>
            <a:r>
              <a:rPr lang="pt-BR" sz="2800" i="1" dirty="0">
                <a:highlight>
                  <a:srgbClr val="FFFF00"/>
                </a:highlight>
              </a:rPr>
              <a:t>Memes.</a:t>
            </a:r>
          </a:p>
          <a:p>
            <a:endParaRPr lang="pt-BR" sz="2800" i="1" dirty="0">
              <a:highlight>
                <a:srgbClr val="FFFF00"/>
              </a:highlight>
            </a:endParaRPr>
          </a:p>
          <a:p>
            <a:endParaRPr lang="pt-BR" sz="2800" i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99316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147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m 7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D1D8A2F2-0553-0785-AFC8-5FFFF9E45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035" y="1127009"/>
            <a:ext cx="5129784" cy="460398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m 9" descr="Homem de terno e gravata falando no microfone&#10;&#10;Descrição gerada automaticamente com confiança média">
            <a:extLst>
              <a:ext uri="{FF2B5EF4-FFF2-40B4-BE49-F238E27FC236}">
                <a16:creationId xmlns:a16="http://schemas.microsoft.com/office/drawing/2014/main" id="{6065EC5F-51C1-1476-3D08-ADBCF64BD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80" y="1659225"/>
            <a:ext cx="5129784" cy="353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75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5A53316-2BB6-E462-E0F1-8943093D8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792861"/>
            <a:ext cx="11277600" cy="527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590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Xícara com bebida&#10;&#10;Descrição gerada automaticamente">
            <a:extLst>
              <a:ext uri="{FF2B5EF4-FFF2-40B4-BE49-F238E27FC236}">
                <a16:creationId xmlns:a16="http://schemas.microsoft.com/office/drawing/2014/main" id="{C9B7C257-A464-4F52-A275-67ABAB5857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251"/>
            <a:ext cx="12192000" cy="6858001"/>
          </a:xfrm>
          <a:prstGeom prst="rect">
            <a:avLst/>
          </a:prstGeom>
        </p:spPr>
      </p:pic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0A61362A-BB59-420E-8D82-542F63276792}"/>
              </a:ext>
            </a:extLst>
          </p:cNvPr>
          <p:cNvSpPr txBox="1">
            <a:spLocks/>
          </p:cNvSpPr>
          <p:nvPr/>
        </p:nvSpPr>
        <p:spPr>
          <a:xfrm>
            <a:off x="4744278" y="331303"/>
            <a:ext cx="7288697" cy="132521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pt-BR" sz="3800" dirty="0">
                <a:highlight>
                  <a:srgbClr val="FFFF00"/>
                </a:highlight>
              </a:rPr>
              <a:t>Receba o que vem – Aceite.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pt-BR" sz="3800" dirty="0">
                <a:highlight>
                  <a:srgbClr val="FFFF00"/>
                </a:highlight>
              </a:rPr>
              <a:t>Reúna quem pode ajudar.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pt-BR" sz="3800" dirty="0">
                <a:highlight>
                  <a:srgbClr val="FFFF00"/>
                </a:highlight>
              </a:rPr>
              <a:t>Agilidade X Pressa.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pt-BR" sz="3800" dirty="0">
                <a:highlight>
                  <a:srgbClr val="FFFF00"/>
                </a:highlight>
              </a:rPr>
              <a:t>Faça o melhor possível. </a:t>
            </a:r>
          </a:p>
        </p:txBody>
      </p:sp>
    </p:spTree>
    <p:extLst>
      <p:ext uri="{BB962C8B-B14F-4D97-AF65-F5344CB8AC3E}">
        <p14:creationId xmlns:p14="http://schemas.microsoft.com/office/powerpoint/2010/main" val="3957816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edifício, espelho, pessoa, reflexo&#10;&#10;Descrição gerada automaticamente">
            <a:extLst>
              <a:ext uri="{FF2B5EF4-FFF2-40B4-BE49-F238E27FC236}">
                <a16:creationId xmlns:a16="http://schemas.microsoft.com/office/drawing/2014/main" id="{114E8FE4-AEFB-4BF0-913F-A3180014F8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30FAEFD3-B18E-4D81-BFDA-AEDFFC35531A}"/>
              </a:ext>
            </a:extLst>
          </p:cNvPr>
          <p:cNvSpPr txBox="1">
            <a:spLocks/>
          </p:cNvSpPr>
          <p:nvPr/>
        </p:nvSpPr>
        <p:spPr>
          <a:xfrm>
            <a:off x="-1" y="5373758"/>
            <a:ext cx="12191999" cy="148424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3800" dirty="0">
                <a:highlight>
                  <a:srgbClr val="FFFF00"/>
                </a:highlight>
              </a:rPr>
              <a:t>Foco na solução * Responda * Acione embaixadores *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t-BR" sz="3800" dirty="0">
                <a:highlight>
                  <a:srgbClr val="FFFF00"/>
                </a:highlight>
              </a:rPr>
              <a:t>Reforce ações positivas. </a:t>
            </a:r>
          </a:p>
        </p:txBody>
      </p:sp>
    </p:spTree>
    <p:extLst>
      <p:ext uri="{BB962C8B-B14F-4D97-AF65-F5344CB8AC3E}">
        <p14:creationId xmlns:p14="http://schemas.microsoft.com/office/powerpoint/2010/main" val="229106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ntendo pessoa, céu, ao ar livre, telefone celular&#10;&#10;Descrição gerada automaticamente">
            <a:extLst>
              <a:ext uri="{FF2B5EF4-FFF2-40B4-BE49-F238E27FC236}">
                <a16:creationId xmlns:a16="http://schemas.microsoft.com/office/drawing/2014/main" id="{1E99043F-D3AC-4C2C-B0E6-A696F2404B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1900"/>
            <a:ext cx="12192000" cy="80899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1E3672-11A4-4266-88AD-8301AE5D2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3496" y="2311825"/>
            <a:ext cx="3869635" cy="2936036"/>
          </a:xfrm>
        </p:spPr>
        <p:txBody>
          <a:bodyPr>
            <a:normAutofit/>
          </a:bodyPr>
          <a:lstStyle/>
          <a:p>
            <a:r>
              <a:rPr lang="pt-BR" dirty="0"/>
              <a:t>Capacite-se.</a:t>
            </a:r>
          </a:p>
          <a:p>
            <a:r>
              <a:rPr lang="pt-BR" dirty="0"/>
              <a:t> Observe os concorrentes.</a:t>
            </a:r>
          </a:p>
          <a:p>
            <a:r>
              <a:rPr lang="pt-BR" dirty="0"/>
              <a:t>Revise estratégias.</a:t>
            </a:r>
          </a:p>
          <a:p>
            <a:r>
              <a:rPr lang="pt-BR" dirty="0"/>
              <a:t>Corrija rumos.</a:t>
            </a:r>
          </a:p>
          <a:p>
            <a:r>
              <a:rPr lang="pt-BR" dirty="0"/>
              <a:t>Crie “vacinas”.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44EA2BA-AC1D-4FC7-B3C6-37D192B77E99}"/>
              </a:ext>
            </a:extLst>
          </p:cNvPr>
          <p:cNvSpPr/>
          <p:nvPr/>
        </p:nvSpPr>
        <p:spPr>
          <a:xfrm>
            <a:off x="7593496" y="1186143"/>
            <a:ext cx="45985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highlight>
                  <a:srgbClr val="FFFF00"/>
                </a:highlight>
              </a:rPr>
              <a:t>Lembre-se: a reputação pode </a:t>
            </a:r>
          </a:p>
          <a:p>
            <a:r>
              <a:rPr lang="pt-BR" sz="2800" b="1" dirty="0">
                <a:highlight>
                  <a:srgbClr val="FFFF00"/>
                </a:highlight>
              </a:rPr>
              <a:t>suavizar a crise.</a:t>
            </a:r>
          </a:p>
        </p:txBody>
      </p:sp>
    </p:spTree>
    <p:extLst>
      <p:ext uri="{BB962C8B-B14F-4D97-AF65-F5344CB8AC3E}">
        <p14:creationId xmlns:p14="http://schemas.microsoft.com/office/powerpoint/2010/main" val="896092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céu, jogo esportivo, esporte, luz&#10;&#10;Descrição gerada automaticamente">
            <a:extLst>
              <a:ext uri="{FF2B5EF4-FFF2-40B4-BE49-F238E27FC236}">
                <a16:creationId xmlns:a16="http://schemas.microsoft.com/office/drawing/2014/main" id="{FE655DD1-7ECF-42AA-A7B2-A3CE3D9D1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2C640B6-0126-438E-AE06-D98096E1A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955385"/>
            <a:ext cx="4966252" cy="1325563"/>
          </a:xfrm>
        </p:spPr>
        <p:txBody>
          <a:bodyPr>
            <a:noAutofit/>
          </a:bodyPr>
          <a:lstStyle/>
          <a:p>
            <a:r>
              <a:rPr lang="pt-BR" sz="3800" b="1" dirty="0"/>
              <a:t>Conquista é a soma de muitos esforços.</a:t>
            </a:r>
            <a:br>
              <a:rPr lang="pt-BR" sz="3800" b="1" dirty="0"/>
            </a:br>
            <a:br>
              <a:rPr lang="pt-BR" sz="3800" b="1" dirty="0"/>
            </a:br>
            <a:r>
              <a:rPr lang="pt-BR" sz="3800" b="1" dirty="0"/>
              <a:t>Ouça sua equipe.</a:t>
            </a:r>
            <a:endParaRPr lang="pt-BR" sz="3800" dirty="0"/>
          </a:p>
        </p:txBody>
      </p:sp>
    </p:spTree>
    <p:extLst>
      <p:ext uri="{BB962C8B-B14F-4D97-AF65-F5344CB8AC3E}">
        <p14:creationId xmlns:p14="http://schemas.microsoft.com/office/powerpoint/2010/main" val="314621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0FAFBDF-7310-4EB2-A78C-7B2A52FEC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808"/>
            <a:ext cx="6142383" cy="6142383"/>
          </a:xfrm>
          <a:prstGeom prst="rect">
            <a:avLst/>
          </a:prstGeom>
        </p:spPr>
      </p:pic>
      <p:pic>
        <p:nvPicPr>
          <p:cNvPr id="6" name="Imagem 5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F053636D-11D7-4E7A-AD4C-291E09DA4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476" y="548154"/>
            <a:ext cx="5956524" cy="252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051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Site&#10;&#10;Descrição gerada automaticamente com confiança baixa">
            <a:extLst>
              <a:ext uri="{FF2B5EF4-FFF2-40B4-BE49-F238E27FC236}">
                <a16:creationId xmlns:a16="http://schemas.microsoft.com/office/drawing/2014/main" id="{1C64DA73-0863-9B58-4B8D-0FF187706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850" y="985837"/>
            <a:ext cx="468630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715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Mulher em frente a mesa com comida&#10;&#10;Descrição gerada automaticamente">
            <a:extLst>
              <a:ext uri="{FF2B5EF4-FFF2-40B4-BE49-F238E27FC236}">
                <a16:creationId xmlns:a16="http://schemas.microsoft.com/office/drawing/2014/main" id="{33EAAE24-9B11-4650-984C-6DBA9666DE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0FA5872E-157E-4EBA-8F7E-FED5EB3470AA}"/>
              </a:ext>
            </a:extLst>
          </p:cNvPr>
          <p:cNvSpPr/>
          <p:nvPr/>
        </p:nvSpPr>
        <p:spPr>
          <a:xfrm>
            <a:off x="5658677" y="478665"/>
            <a:ext cx="6533323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highlight>
                  <a:srgbClr val="FFFF00"/>
                </a:highlight>
              </a:rPr>
              <a:t>Mãos à obra?</a:t>
            </a:r>
            <a:br>
              <a:rPr lang="pt-BR" sz="2800" b="1" dirty="0">
                <a:highlight>
                  <a:srgbClr val="FFFF00"/>
                </a:highlight>
              </a:rPr>
            </a:br>
            <a:endParaRPr lang="pt-BR" sz="2800" b="1" dirty="0">
              <a:highlight>
                <a:srgbClr val="FFFF00"/>
              </a:highlight>
            </a:endParaRPr>
          </a:p>
          <a:p>
            <a:r>
              <a:rPr lang="pt-BR" sz="2600" b="1" dirty="0">
                <a:highlight>
                  <a:srgbClr val="FFFF00"/>
                </a:highlight>
              </a:rPr>
              <a:t>Referências</a:t>
            </a:r>
          </a:p>
          <a:p>
            <a:r>
              <a:rPr lang="pt-BR" sz="2600" dirty="0">
                <a:highlight>
                  <a:srgbClr val="FFFF00"/>
                </a:highlight>
              </a:rPr>
              <a:t>Marcelo Vitorino – guiadomarketingpolitico.com.br</a:t>
            </a:r>
          </a:p>
          <a:p>
            <a:r>
              <a:rPr lang="pt-BR" sz="2600" dirty="0">
                <a:highlight>
                  <a:srgbClr val="FFFF00"/>
                </a:highlight>
              </a:rPr>
              <a:t>Fred Perillo – Agência Nuvem</a:t>
            </a:r>
          </a:p>
          <a:p>
            <a:r>
              <a:rPr lang="pt-BR" sz="2600" dirty="0">
                <a:highlight>
                  <a:srgbClr val="FFFF00"/>
                </a:highlight>
              </a:rPr>
              <a:t>João Paulo Borges –  55 48 9663-1129</a:t>
            </a:r>
          </a:p>
          <a:p>
            <a:r>
              <a:rPr lang="pt-BR" sz="2600" dirty="0">
                <a:highlight>
                  <a:srgbClr val="FFFF00"/>
                </a:highlight>
              </a:rPr>
              <a:t>Martha Gabriel </a:t>
            </a:r>
          </a:p>
          <a:p>
            <a:r>
              <a:rPr lang="pt-BR" sz="2600" dirty="0">
                <a:highlight>
                  <a:srgbClr val="FFFF00"/>
                </a:highlight>
              </a:rPr>
              <a:t>Cartilha Mulheres na Política – Senado Federal</a:t>
            </a:r>
          </a:p>
          <a:p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912270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verde, pessoa, árvore, ao ar livre&#10;&#10;Descrição gerada automaticamente">
            <a:extLst>
              <a:ext uri="{FF2B5EF4-FFF2-40B4-BE49-F238E27FC236}">
                <a16:creationId xmlns:a16="http://schemas.microsoft.com/office/drawing/2014/main" id="{23FB2647-AB04-4E25-AFA7-6B5FEDBF4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3190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94ABFA-85FF-4D83-B179-8AE46A800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78302" y="4482476"/>
            <a:ext cx="12670302" cy="20449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600" dirty="0">
                <a:solidFill>
                  <a:schemeClr val="bg1"/>
                </a:solidFill>
              </a:rPr>
              <a:t>"Em um mundo altamente tecnológico, </a:t>
            </a:r>
            <a:br>
              <a:rPr lang="pt-BR" sz="2600" dirty="0">
                <a:solidFill>
                  <a:schemeClr val="bg1"/>
                </a:solidFill>
              </a:rPr>
            </a:br>
            <a:r>
              <a:rPr lang="pt-BR" sz="2600" dirty="0">
                <a:solidFill>
                  <a:schemeClr val="bg1"/>
                </a:solidFill>
              </a:rPr>
              <a:t>as pessoas anseiam por um envolvimento profundo. </a:t>
            </a:r>
            <a:br>
              <a:rPr lang="pt-BR" sz="2600" dirty="0">
                <a:solidFill>
                  <a:schemeClr val="bg1"/>
                </a:solidFill>
              </a:rPr>
            </a:br>
            <a:r>
              <a:rPr lang="pt-BR" sz="2600" dirty="0">
                <a:solidFill>
                  <a:schemeClr val="bg1"/>
                </a:solidFill>
              </a:rPr>
              <a:t>Quanto mais sociais somos, mais queremos coisas feitas sob medida para nós".</a:t>
            </a:r>
          </a:p>
          <a:p>
            <a:pPr marL="0" indent="0" algn="ctr">
              <a:buNone/>
            </a:pPr>
            <a:r>
              <a:rPr lang="pt-BR" sz="2600" b="1" dirty="0">
                <a:solidFill>
                  <a:schemeClr val="bg1"/>
                </a:solidFill>
              </a:rPr>
              <a:t>Philip Kotler</a:t>
            </a:r>
            <a:r>
              <a:rPr lang="pt-BR" sz="2600" dirty="0">
                <a:solidFill>
                  <a:schemeClr val="bg1"/>
                </a:solidFill>
              </a:rPr>
              <a:t>, Hermawan Kartajaya e Iwan Setiawan</a:t>
            </a:r>
            <a:br>
              <a:rPr lang="pt-BR" sz="2600" dirty="0">
                <a:solidFill>
                  <a:schemeClr val="bg1"/>
                </a:solidFill>
              </a:rPr>
            </a:br>
            <a:r>
              <a:rPr lang="pt-BR" sz="2600" dirty="0">
                <a:solidFill>
                  <a:schemeClr val="bg1"/>
                </a:solidFill>
              </a:rPr>
              <a:t>Marketing 4.0 – Do tradicional ao digital (Sextante)</a:t>
            </a:r>
          </a:p>
          <a:p>
            <a:pPr algn="ctr"/>
            <a:endParaRPr lang="pt-BR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16725"/>
      </p:ext>
    </p:extLst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água, ao ar livre, natureza&#10;&#10;Descrição gerada automaticamente">
            <a:extLst>
              <a:ext uri="{FF2B5EF4-FFF2-40B4-BE49-F238E27FC236}">
                <a16:creationId xmlns:a16="http://schemas.microsoft.com/office/drawing/2014/main" id="{45F5C9C7-FF30-429B-9BD3-9ECF28E5B8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"/>
          <a:stretch/>
        </p:blipFill>
        <p:spPr>
          <a:xfrm>
            <a:off x="20" y="1021"/>
            <a:ext cx="12191980" cy="6855958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495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m 7" descr="Uma imagem contendo objeto, kit de primeiros socorros&#10;&#10;Descrição gerada automaticamente">
            <a:extLst>
              <a:ext uri="{FF2B5EF4-FFF2-40B4-BE49-F238E27FC236}">
                <a16:creationId xmlns:a16="http://schemas.microsoft.com/office/drawing/2014/main" id="{899A58F6-379C-4C90-BCFF-DB003F6316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 b="-5"/>
          <a:stretch/>
        </p:blipFill>
        <p:spPr>
          <a:xfrm>
            <a:off x="5680087" y="361702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E7665B-0610-44EA-A05A-9C192CB5B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4558309" cy="318168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pt-BR" sz="1800" b="1" dirty="0"/>
              <a:t>Gratidão</a:t>
            </a:r>
          </a:p>
          <a:p>
            <a:pPr marL="0" indent="0">
              <a:buNone/>
            </a:pPr>
            <a:r>
              <a:rPr lang="pt-BR" sz="1800" b="1" dirty="0"/>
              <a:t>Fabiana Silvestre</a:t>
            </a:r>
          </a:p>
          <a:p>
            <a:pPr marL="0" indent="0">
              <a:buNone/>
            </a:pPr>
            <a:r>
              <a:rPr lang="pt-BR" sz="1800" b="1" dirty="0"/>
              <a:t>linkedin.com/in/fabianasilvestredasilva</a:t>
            </a:r>
            <a:br>
              <a:rPr lang="pt-BR" sz="1800" b="1" dirty="0"/>
            </a:br>
            <a:r>
              <a:rPr lang="pt-BR" sz="1800" b="1" dirty="0"/>
              <a:t>fabiana.silvestre.silva</a:t>
            </a:r>
            <a:br>
              <a:rPr lang="pt-BR" sz="1800" b="1" dirty="0"/>
            </a:br>
            <a:r>
              <a:rPr lang="pt-BR" sz="1800" b="1" dirty="0"/>
              <a:t>@fabi_silvestre</a:t>
            </a:r>
            <a:br>
              <a:rPr lang="pt-BR" sz="1800" b="1" dirty="0"/>
            </a:br>
            <a:r>
              <a:rPr lang="pt-BR" sz="1800" b="1" dirty="0"/>
              <a:t>@fabisilvestre</a:t>
            </a:r>
            <a:br>
              <a:rPr lang="pt-BR" sz="1800" b="1" dirty="0"/>
            </a:br>
            <a:r>
              <a:rPr lang="pt-BR" sz="1800" b="1" dirty="0"/>
              <a:t>67 99288-4388</a:t>
            </a:r>
            <a:endParaRPr lang="pt-BR" sz="180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3660" y="2557569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1E179F1-E33B-4070-8E02-B92E96AC8B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8252" y="2722161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43446DC7-7DA9-4B36-A97C-113C61F2BE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9" r="-4" b="6743"/>
          <a:stretch/>
        </p:blipFill>
        <p:spPr>
          <a:xfrm>
            <a:off x="8278624" y="2"/>
            <a:ext cx="3913376" cy="3281569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m 13" descr="Uma imagem contendo gráficos vetoriais&#10;&#10;Descrição gerada automaticamente">
            <a:extLst>
              <a:ext uri="{FF2B5EF4-FFF2-40B4-BE49-F238E27FC236}">
                <a16:creationId xmlns:a16="http://schemas.microsoft.com/office/drawing/2014/main" id="{275F5257-C82D-4121-80C9-F70CCD0BE15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0" r="-4" b="6050"/>
          <a:stretch/>
        </p:blipFill>
        <p:spPr>
          <a:xfrm>
            <a:off x="9009416" y="4131546"/>
            <a:ext cx="3178912" cy="2726454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68087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362</Words>
  <Application>Microsoft Office PowerPoint</Application>
  <PresentationFormat>Widescreen</PresentationFormat>
  <Paragraphs>76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 corpo</vt:lpstr>
      <vt:lpstr>Calibri Light</vt:lpstr>
      <vt:lpstr>Tema do Office</vt:lpstr>
      <vt:lpstr>Apresentação do PowerPoint</vt:lpstr>
      <vt:lpstr>Como? </vt:lpstr>
      <vt:lpstr>Quem EU sou?</vt:lpstr>
      <vt:lpstr>Diagnóstico da  presença digital - Reputação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Conquista é a soma de muitos esforços.  Ouça sua equipe.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Fabiana Silvestre</dc:creator>
  <cp:lastModifiedBy>Fabiana Silvestre</cp:lastModifiedBy>
  <cp:revision>44</cp:revision>
  <dcterms:created xsi:type="dcterms:W3CDTF">2019-06-15T03:38:00Z</dcterms:created>
  <dcterms:modified xsi:type="dcterms:W3CDTF">2022-06-27T04:28:24Z</dcterms:modified>
</cp:coreProperties>
</file>